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982" autoAdjust="0"/>
  </p:normalViewPr>
  <p:slideViewPr>
    <p:cSldViewPr snapToGrid="0">
      <p:cViewPr varScale="1">
        <p:scale>
          <a:sx n="51" d="100"/>
          <a:sy n="51" d="100"/>
        </p:scale>
        <p:origin x="14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251B-4129-4925-BC19-D2D93E664E2C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10B11-C3A5-4A20-B9BF-D5C6D98760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630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Підхід</a:t>
            </a:r>
            <a:r>
              <a:rPr lang="ru-RU" dirty="0"/>
              <a:t> засновано на </a:t>
            </a:r>
            <a:r>
              <a:rPr lang="ru-RU" dirty="0" err="1"/>
              <a:t>принципі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реальна участь </a:t>
            </a:r>
            <a:r>
              <a:rPr lang="ru-RU" dirty="0" err="1"/>
              <a:t>молоді</a:t>
            </a:r>
            <a:r>
              <a:rPr lang="ru-RU" dirty="0"/>
              <a:t> </a:t>
            </a:r>
            <a:r>
              <a:rPr lang="ru-RU" dirty="0" err="1"/>
              <a:t>можлива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сприятливих</a:t>
            </a:r>
            <a:r>
              <a:rPr lang="ru-RU" dirty="0"/>
              <a:t> умов та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гарантій</a:t>
            </a:r>
            <a:r>
              <a:rPr lang="ru-RU" dirty="0"/>
              <a:t> </a:t>
            </a: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належних</a:t>
            </a:r>
            <a:r>
              <a:rPr lang="ru-RU" dirty="0"/>
              <a:t> умов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, </a:t>
            </a:r>
            <a:r>
              <a:rPr lang="ru-RU" dirty="0" err="1"/>
              <a:t>залучених</a:t>
            </a:r>
            <a:r>
              <a:rPr lang="ru-RU" dirty="0"/>
              <a:t> до </a:t>
            </a:r>
            <a:r>
              <a:rPr lang="ru-RU" dirty="0" err="1"/>
              <a:t>роботи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</a:t>
            </a:r>
            <a:r>
              <a:rPr lang="ru-RU" dirty="0" err="1"/>
              <a:t>молоді</a:t>
            </a:r>
            <a:r>
              <a:rPr lang="ru-RU" dirty="0"/>
              <a:t>. </a:t>
            </a:r>
            <a:r>
              <a:rPr lang="uk-UA" dirty="0"/>
              <a:t>Кожен із факторів зосереджується на різних засобах підтримки, втім всі вони є взаємопов’язаними та дотримання кожного з них має бути забезпечене задля сприяння участі молодих людей у заходах чи у процесах прийняття рішень, що їх цікавлять.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4387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В ідеалі, на місцевому та/чи регіональному рівні повинні існувати нормативні акти, що законодавчо закріплюють необхідність надавати молодим людям консультації та забезпечувати їх право брати участь у вирішенні питань, у заходах та процесах прийняття рішень, що їх торкаються. </a:t>
            </a:r>
            <a:r>
              <a:rPr lang="ru-RU" dirty="0"/>
              <a:t>Але </a:t>
            </a:r>
            <a:r>
              <a:rPr lang="ru-RU" dirty="0" err="1"/>
              <a:t>навіть</a:t>
            </a:r>
            <a:r>
              <a:rPr lang="ru-RU" dirty="0"/>
              <a:t> у тих громадах, де </a:t>
            </a:r>
            <a:r>
              <a:rPr lang="ru-RU" dirty="0" err="1"/>
              <a:t>офіційно</a:t>
            </a:r>
            <a:r>
              <a:rPr lang="ru-RU" dirty="0"/>
              <a:t> не </a:t>
            </a:r>
            <a:r>
              <a:rPr lang="ru-RU" dirty="0" err="1"/>
              <a:t>існує</a:t>
            </a:r>
            <a:r>
              <a:rPr lang="ru-RU" dirty="0"/>
              <a:t> такого закону, </a:t>
            </a:r>
            <a:r>
              <a:rPr lang="ru-RU" dirty="0" err="1"/>
              <a:t>молоді</a:t>
            </a:r>
            <a:r>
              <a:rPr lang="ru-RU" dirty="0"/>
              <a:t> люди </a:t>
            </a:r>
            <a:r>
              <a:rPr lang="ru-RU" dirty="0" err="1"/>
              <a:t>мають</a:t>
            </a:r>
            <a:r>
              <a:rPr lang="ru-RU" dirty="0"/>
              <a:t> право на участь. </a:t>
            </a:r>
            <a:r>
              <a:rPr lang="ru-RU" dirty="0" err="1"/>
              <a:t>Іншими</a:t>
            </a:r>
            <a:r>
              <a:rPr lang="ru-RU" dirty="0"/>
              <a:t> словами, </a:t>
            </a:r>
            <a:r>
              <a:rPr lang="ru-RU" dirty="0" err="1"/>
              <a:t>гарантування</a:t>
            </a:r>
            <a:r>
              <a:rPr lang="ru-RU" dirty="0"/>
              <a:t> такого права не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регіональних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– </a:t>
            </a:r>
            <a:r>
              <a:rPr lang="ru-RU" dirty="0" err="1"/>
              <a:t>одне</a:t>
            </a:r>
            <a:r>
              <a:rPr lang="ru-RU" dirty="0"/>
              <a:t> з </a:t>
            </a:r>
            <a:r>
              <a:rPr lang="ru-RU" dirty="0" err="1"/>
              <a:t>основних</a:t>
            </a:r>
            <a:r>
              <a:rPr lang="ru-RU" dirty="0"/>
              <a:t> прав, </a:t>
            </a: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молоді</a:t>
            </a:r>
            <a:r>
              <a:rPr lang="ru-RU" dirty="0"/>
              <a:t> люди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вимагати</a:t>
            </a:r>
            <a:r>
              <a:rPr lang="ru-RU" dirty="0"/>
              <a:t>. </a:t>
            </a:r>
            <a:r>
              <a:rPr lang="uk-UA" dirty="0"/>
              <a:t>Молоді люди повинні бути активні у просуванні своїх прав. На практиці це означає більше, ніж просто впливати на процеси прийняття рішень на місцях шляхом участі у засіданнях чи голосуваннях. Це означає, що заходи, проекти чи організації повинні сприяти дотриманню прав, що торкаються всіх сфер життя молодих людей.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08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Життя</a:t>
            </a:r>
            <a:r>
              <a:rPr lang="ru-RU" dirty="0"/>
              <a:t> </a:t>
            </a:r>
            <a:r>
              <a:rPr lang="ru-RU" dirty="0" err="1"/>
              <a:t>молодих</a:t>
            </a:r>
            <a:r>
              <a:rPr lang="ru-RU" dirty="0"/>
              <a:t> людей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ускладнюється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вони 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достатньо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),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перебувають</a:t>
            </a:r>
            <a:r>
              <a:rPr lang="ru-RU" dirty="0"/>
              <a:t> на </a:t>
            </a:r>
            <a:r>
              <a:rPr lang="ru-RU" dirty="0" err="1"/>
              <a:t>межі</a:t>
            </a:r>
            <a:r>
              <a:rPr lang="ru-RU" dirty="0"/>
              <a:t> </a:t>
            </a:r>
            <a:r>
              <a:rPr lang="ru-RU" dirty="0" err="1"/>
              <a:t>бідності</a:t>
            </a:r>
            <a:r>
              <a:rPr lang="ru-RU" dirty="0"/>
              <a:t> через </a:t>
            </a:r>
            <a:r>
              <a:rPr lang="ru-RU" dirty="0" err="1"/>
              <a:t>безробіття</a:t>
            </a:r>
            <a:r>
              <a:rPr lang="ru-RU" dirty="0"/>
              <a:t>. </a:t>
            </a:r>
            <a:r>
              <a:rPr lang="ru-RU" dirty="0" err="1"/>
              <a:t>Природно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 таких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</a:t>
            </a:r>
            <a:r>
              <a:rPr lang="ru-RU" dirty="0" err="1"/>
              <a:t>завданням</a:t>
            </a:r>
            <a:r>
              <a:rPr lang="ru-RU" dirty="0"/>
              <a:t> для таких людей є </a:t>
            </a:r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для </a:t>
            </a:r>
            <a:r>
              <a:rPr lang="ru-RU" dirty="0" err="1"/>
              <a:t>існування</a:t>
            </a:r>
            <a:r>
              <a:rPr lang="ru-RU" dirty="0"/>
              <a:t> та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. Як </a:t>
            </a:r>
            <a:r>
              <a:rPr lang="ru-RU" dirty="0" err="1"/>
              <a:t>наслідок</a:t>
            </a:r>
            <a:r>
              <a:rPr lang="ru-RU" dirty="0"/>
              <a:t>, молодим людям у таких </a:t>
            </a:r>
            <a:r>
              <a:rPr lang="ru-RU" dirty="0" err="1"/>
              <a:t>умовах</a:t>
            </a:r>
            <a:r>
              <a:rPr lang="ru-RU" dirty="0"/>
              <a:t> не </a:t>
            </a:r>
            <a:r>
              <a:rPr lang="ru-RU" dirty="0" err="1"/>
              <a:t>вистачає</a:t>
            </a:r>
            <a:r>
              <a:rPr lang="ru-RU" dirty="0"/>
              <a:t> часу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мотивації</a:t>
            </a:r>
            <a:r>
              <a:rPr lang="ru-RU" dirty="0"/>
              <a:t> для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житті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громади</a:t>
            </a:r>
            <a:r>
              <a:rPr lang="ru-RU" dirty="0"/>
              <a:t>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8559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Але у </a:t>
            </a:r>
            <a:r>
              <a:rPr lang="ru-RU" dirty="0" err="1"/>
              <a:t>факторі</a:t>
            </a:r>
            <a:r>
              <a:rPr lang="ru-RU" dirty="0"/>
              <a:t> ПЗПМП </a:t>
            </a:r>
            <a:r>
              <a:rPr lang="ru-RU" dirty="0" err="1"/>
              <a:t>мова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про </a:t>
            </a:r>
            <a:r>
              <a:rPr lang="ru-RU" dirty="0" err="1"/>
              <a:t>фізичний</a:t>
            </a:r>
            <a:r>
              <a:rPr lang="ru-RU" dirty="0"/>
              <a:t> </a:t>
            </a:r>
            <a:r>
              <a:rPr lang="ru-RU" dirty="0" err="1"/>
              <a:t>простір</a:t>
            </a:r>
            <a:r>
              <a:rPr lang="ru-RU" dirty="0"/>
              <a:t>, </a:t>
            </a:r>
            <a:r>
              <a:rPr lang="ru-RU" dirty="0" err="1"/>
              <a:t>мається</a:t>
            </a:r>
            <a:r>
              <a:rPr lang="ru-RU" dirty="0"/>
              <a:t> на </a:t>
            </a:r>
            <a:r>
              <a:rPr lang="ru-RU" dirty="0" err="1"/>
              <a:t>увазі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набагато</a:t>
            </a:r>
            <a:r>
              <a:rPr lang="ru-RU" dirty="0"/>
              <a:t> </a:t>
            </a:r>
            <a:r>
              <a:rPr lang="ru-RU" dirty="0" err="1"/>
              <a:t>більшого</a:t>
            </a:r>
            <a:r>
              <a:rPr lang="ru-RU" dirty="0"/>
              <a:t> простору для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інституцій</a:t>
            </a:r>
            <a:r>
              <a:rPr lang="ru-RU" dirty="0"/>
              <a:t>. По </a:t>
            </a:r>
            <a:r>
              <a:rPr lang="ru-RU" dirty="0" err="1"/>
              <a:t>суті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думки </a:t>
            </a:r>
            <a:r>
              <a:rPr lang="ru-RU" dirty="0" err="1"/>
              <a:t>молоді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та </a:t>
            </a:r>
            <a:r>
              <a:rPr lang="ru-RU" dirty="0" err="1"/>
              <a:t>консультації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реальний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рішення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приймаються</a:t>
            </a:r>
            <a:r>
              <a:rPr lang="ru-RU" dirty="0"/>
              <a:t>. </a:t>
            </a:r>
            <a:r>
              <a:rPr lang="ru-RU" dirty="0" err="1"/>
              <a:t>Дуже</a:t>
            </a:r>
            <a:r>
              <a:rPr lang="ru-RU" dirty="0"/>
              <a:t> часто </a:t>
            </a:r>
            <a:r>
              <a:rPr lang="ru-RU" dirty="0" err="1"/>
              <a:t>молоді</a:t>
            </a:r>
            <a:r>
              <a:rPr lang="ru-RU" dirty="0"/>
              <a:t> люди </a:t>
            </a:r>
            <a:r>
              <a:rPr lang="ru-RU" dirty="0" err="1"/>
              <a:t>запрошуються</a:t>
            </a:r>
            <a:r>
              <a:rPr lang="ru-RU" dirty="0"/>
              <a:t> до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процесах</a:t>
            </a:r>
            <a:r>
              <a:rPr lang="ru-RU" dirty="0"/>
              <a:t>, але </a:t>
            </a:r>
            <a:r>
              <a:rPr lang="ru-RU" dirty="0" err="1"/>
              <a:t>насправді</a:t>
            </a:r>
            <a:r>
              <a:rPr lang="ru-RU" dirty="0"/>
              <a:t> вони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обмежені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процес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кінцевого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. </a:t>
            </a:r>
            <a:r>
              <a:rPr lang="ru-RU" dirty="0" err="1"/>
              <a:t>Такий</a:t>
            </a:r>
            <a:r>
              <a:rPr lang="ru-RU" dirty="0"/>
              <a:t> вид </a:t>
            </a:r>
            <a:r>
              <a:rPr lang="ru-RU" dirty="0" err="1"/>
              <a:t>участі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назву</a:t>
            </a:r>
            <a:r>
              <a:rPr lang="ru-RU" dirty="0"/>
              <a:t> «</a:t>
            </a:r>
            <a:r>
              <a:rPr lang="ru-RU" dirty="0" err="1"/>
              <a:t>символічне</a:t>
            </a:r>
            <a:r>
              <a:rPr lang="ru-RU" dirty="0"/>
              <a:t> </a:t>
            </a:r>
            <a:r>
              <a:rPr lang="ru-RU" dirty="0" err="1"/>
              <a:t>представництво</a:t>
            </a:r>
            <a:r>
              <a:rPr lang="ru-RU" dirty="0"/>
              <a:t>».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8114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Інколи</a:t>
            </a:r>
            <a:r>
              <a:rPr lang="ru-RU" dirty="0"/>
              <a:t> </a:t>
            </a:r>
            <a:r>
              <a:rPr lang="ru-RU" dirty="0" err="1"/>
              <a:t>трапляється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молоді</a:t>
            </a:r>
            <a:r>
              <a:rPr lang="ru-RU" dirty="0"/>
              <a:t> люди </a:t>
            </a:r>
            <a:r>
              <a:rPr lang="ru-RU" dirty="0" err="1"/>
              <a:t>неактивні</a:t>
            </a:r>
            <a:r>
              <a:rPr lang="ru-RU" dirty="0"/>
              <a:t> через брак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, а не через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зацікавленості</a:t>
            </a:r>
            <a:r>
              <a:rPr lang="ru-RU" dirty="0"/>
              <a:t>. </a:t>
            </a:r>
            <a:r>
              <a:rPr lang="ru-RU" dirty="0" err="1"/>
              <a:t>По-друге</a:t>
            </a:r>
            <a:r>
              <a:rPr lang="ru-RU" dirty="0"/>
              <a:t>,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та вся система </a:t>
            </a:r>
            <a:r>
              <a:rPr lang="ru-RU" dirty="0" err="1"/>
              <a:t>мають</a:t>
            </a:r>
            <a:r>
              <a:rPr lang="ru-RU" dirty="0"/>
              <a:t> бути </a:t>
            </a:r>
            <a:r>
              <a:rPr lang="ru-RU" dirty="0" err="1"/>
              <a:t>побудовані</a:t>
            </a:r>
            <a:r>
              <a:rPr lang="ru-RU" dirty="0"/>
              <a:t> у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дружній</a:t>
            </a:r>
            <a:r>
              <a:rPr lang="ru-RU" dirty="0"/>
              <a:t> до </a:t>
            </a:r>
            <a:r>
              <a:rPr lang="ru-RU" dirty="0" err="1"/>
              <a:t>молоді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молодь повинна </a:t>
            </a:r>
            <a:r>
              <a:rPr lang="ru-RU" dirty="0" err="1"/>
              <a:t>розуміти</a:t>
            </a:r>
            <a:r>
              <a:rPr lang="ru-RU" dirty="0"/>
              <a:t> не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речі</a:t>
            </a:r>
            <a:r>
              <a:rPr lang="ru-RU" dirty="0"/>
              <a:t>, а все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у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у </a:t>
            </a:r>
            <a:r>
              <a:rPr lang="ru-RU" dirty="0" err="1"/>
              <a:t>структурі</a:t>
            </a:r>
            <a:r>
              <a:rPr lang="ru-RU" dirty="0"/>
              <a:t> та, за </a:t>
            </a:r>
            <a:r>
              <a:rPr lang="ru-RU" dirty="0" err="1"/>
              <a:t>бажанням</a:t>
            </a:r>
            <a:r>
              <a:rPr lang="ru-RU" dirty="0"/>
              <a:t>,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долучатися</a:t>
            </a:r>
            <a:r>
              <a:rPr lang="ru-RU" dirty="0"/>
              <a:t> до </a:t>
            </a:r>
            <a:r>
              <a:rPr lang="ru-RU" dirty="0" err="1"/>
              <a:t>процесів</a:t>
            </a:r>
            <a:r>
              <a:rPr lang="ru-RU" dirty="0"/>
              <a:t>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529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dirty="0"/>
              <a:t>Молодь повинна мати доступ до різних форм підтримки. Це означає фінансову, моральну, інституційну підтримку на різних рівнях: особистому, організаційному чи на рівні місцевої громади. </a:t>
            </a:r>
            <a:r>
              <a:rPr lang="uk-UA" dirty="0"/>
              <a:t>Також молодь повинна мати можливості моральної підтримки та поради. Така підтримка може бути надана особою, про яку згадується у переглянутій Хартії, – гарантом32 або ж молодіжним працівником чи іншим фахівцем, який володіє необхідним досвідом та знаннями у сфері партнерства між молоддю та дорослими.</a:t>
            </a:r>
            <a:endParaRPr lang="uk-UA" sz="1200" dirty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180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10B11-C3A5-4A20-B9BF-D5C6D987604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3981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673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064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233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454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230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038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752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44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034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622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68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73EE03F-AC56-497B-80B6-8FE336F87C4B}" type="datetimeFigureOut">
              <a:rPr lang="uk-UA" smtClean="0"/>
              <a:t>27.04.2021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EDB5D22-D209-4AF2-BDB5-6CF755C0FBB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62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hools-for-democracy.org/biblioteka/posibnyky-rady-yevropy-z-prav-liudyny-ta-aktyvnoi-uchasti-dlia-molodi/skazhi-svoe-slov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1C55D-BFF4-4783-B43B-54B22E50E3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6000" dirty="0"/>
              <a:t>Образ </a:t>
            </a:r>
            <a:r>
              <a:rPr lang="uk-UA" sz="6000" dirty="0" err="1"/>
              <a:t>Тухольської</a:t>
            </a:r>
            <a:r>
              <a:rPr lang="uk-UA" sz="6000" dirty="0"/>
              <a:t> громади. </a:t>
            </a:r>
            <a:br>
              <a:rPr lang="uk-UA" sz="6000" dirty="0"/>
            </a:br>
            <a:r>
              <a:rPr lang="uk-UA" sz="6000" dirty="0"/>
              <a:t>Роль і місце молоді в суспільному житті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23E3EBC4-290D-4A5D-AF70-24318D5112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sz="2000"/>
          </a:p>
        </p:txBody>
      </p:sp>
    </p:spTree>
    <p:extLst>
      <p:ext uri="{BB962C8B-B14F-4D97-AF65-F5344CB8AC3E}">
        <p14:creationId xmlns:p14="http://schemas.microsoft.com/office/powerpoint/2010/main" val="1267338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Можливості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2" y="2444965"/>
            <a:ext cx="11405557" cy="4279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err="1"/>
              <a:t>молоді</a:t>
            </a:r>
            <a:r>
              <a:rPr lang="ru-RU" sz="4000" dirty="0"/>
              <a:t> люди </a:t>
            </a:r>
            <a:r>
              <a:rPr lang="ru-RU" sz="4000" dirty="0" err="1"/>
              <a:t>повинні</a:t>
            </a:r>
            <a:r>
              <a:rPr lang="ru-RU" sz="4000" dirty="0"/>
              <a:t> </a:t>
            </a:r>
            <a:r>
              <a:rPr lang="ru-RU" sz="4000" dirty="0" err="1"/>
              <a:t>мати</a:t>
            </a:r>
            <a:r>
              <a:rPr lang="ru-RU" sz="4000" dirty="0"/>
              <a:t> легкий доступ до </a:t>
            </a:r>
            <a:r>
              <a:rPr lang="ru-RU" sz="4000" dirty="0" err="1"/>
              <a:t>інформації</a:t>
            </a:r>
            <a:r>
              <a:rPr lang="ru-RU" sz="4000" dirty="0"/>
              <a:t> </a:t>
            </a:r>
            <a:r>
              <a:rPr lang="ru-RU" sz="4000" dirty="0" err="1"/>
              <a:t>щодо</a:t>
            </a:r>
            <a:r>
              <a:rPr lang="ru-RU" sz="4000" dirty="0"/>
              <a:t> того, як бути </a:t>
            </a:r>
            <a:r>
              <a:rPr lang="ru-RU" sz="4000" dirty="0" err="1"/>
              <a:t>залученими</a:t>
            </a:r>
            <a:r>
              <a:rPr lang="ru-RU" sz="4000" dirty="0"/>
              <a:t>, </a:t>
            </a:r>
            <a:r>
              <a:rPr lang="ru-RU" sz="4000" dirty="0" err="1"/>
              <a:t>які</a:t>
            </a:r>
            <a:r>
              <a:rPr lang="ru-RU" sz="4000" dirty="0"/>
              <a:t> є </a:t>
            </a:r>
            <a:r>
              <a:rPr lang="ru-RU" sz="4000" dirty="0" err="1"/>
              <a:t>доступні</a:t>
            </a:r>
            <a:r>
              <a:rPr lang="ru-RU" sz="4000" dirty="0"/>
              <a:t> </a:t>
            </a:r>
            <a:r>
              <a:rPr lang="ru-RU" sz="4000" dirty="0" err="1"/>
              <a:t>можливості</a:t>
            </a:r>
            <a:r>
              <a:rPr lang="ru-RU" sz="4000" dirty="0"/>
              <a:t> та де </a:t>
            </a:r>
            <a:r>
              <a:rPr lang="ru-RU" sz="4000" dirty="0" err="1"/>
              <a:t>їх</a:t>
            </a:r>
            <a:r>
              <a:rPr lang="ru-RU" sz="4000" dirty="0"/>
              <a:t> </a:t>
            </a:r>
            <a:r>
              <a:rPr lang="ru-RU" sz="4000" dirty="0" err="1"/>
              <a:t>можна</a:t>
            </a:r>
            <a:r>
              <a:rPr lang="ru-RU" sz="4000" dirty="0"/>
              <a:t> </a:t>
            </a:r>
            <a:r>
              <a:rPr lang="ru-RU" sz="4000" dirty="0" err="1"/>
              <a:t>отримати</a:t>
            </a:r>
            <a:r>
              <a:rPr lang="ru-RU" sz="4000" dirty="0"/>
              <a:t>.</a:t>
            </a:r>
            <a:endParaRPr lang="uk-UA" sz="4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78A5FB-C944-46A2-A06B-D013CA37B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55919"/>
            <a:ext cx="4933949" cy="314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Підтримка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2" y="2444965"/>
            <a:ext cx="11405557" cy="4279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endParaRPr lang="uk-UA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F94F58-74FE-4ECC-A8B1-3F8387959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554" y="133643"/>
            <a:ext cx="6212446" cy="2895307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798E34C-E0F3-49D0-AF0F-E2584E939271}"/>
              </a:ext>
            </a:extLst>
          </p:cNvPr>
          <p:cNvSpPr txBox="1">
            <a:spLocks/>
          </p:cNvSpPr>
          <p:nvPr/>
        </p:nvSpPr>
        <p:spPr>
          <a:xfrm>
            <a:off x="462592" y="3429000"/>
            <a:ext cx="10546162" cy="294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err="1"/>
              <a:t>установа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громада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підтримувати</a:t>
            </a:r>
            <a:r>
              <a:rPr lang="ru-RU" dirty="0"/>
              <a:t> молодь та </a:t>
            </a:r>
            <a:r>
              <a:rPr lang="ru-RU" dirty="0" err="1"/>
              <a:t>визнавати</a:t>
            </a:r>
            <a:r>
              <a:rPr lang="ru-RU" dirty="0"/>
              <a:t> </a:t>
            </a:r>
            <a:r>
              <a:rPr lang="ru-RU" dirty="0" err="1"/>
              <a:t>важливість</a:t>
            </a:r>
            <a:r>
              <a:rPr lang="ru-RU" dirty="0"/>
              <a:t> </a:t>
            </a:r>
            <a:r>
              <a:rPr lang="ru-RU" dirty="0" err="1"/>
              <a:t>внеску</a:t>
            </a:r>
            <a:r>
              <a:rPr lang="ru-RU" dirty="0"/>
              <a:t> </a:t>
            </a:r>
            <a:r>
              <a:rPr lang="ru-RU" dirty="0" err="1"/>
              <a:t>молоді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для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ровесників</a:t>
            </a:r>
            <a:r>
              <a:rPr lang="ru-RU" dirty="0"/>
              <a:t>, але і для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та </a:t>
            </a:r>
            <a:r>
              <a:rPr lang="ru-RU" dirty="0" err="1"/>
              <a:t>суспільства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76917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D4AD1-B7F7-4FE3-BC54-98E848B16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128" y="1225296"/>
            <a:ext cx="4633722" cy="3520440"/>
          </a:xfrm>
        </p:spPr>
        <p:txBody>
          <a:bodyPr>
            <a:noAutofit/>
          </a:bodyPr>
          <a:lstStyle/>
          <a:p>
            <a:r>
              <a:rPr lang="uk-UA" sz="5400" dirty="0"/>
              <a:t>Порівняймо нашу гру із копними зборами в повісті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ECD936D-5439-484C-AD66-C6B9EED0A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128" y="5632704"/>
            <a:ext cx="9052560" cy="1066800"/>
          </a:xfrm>
        </p:spPr>
        <p:txBody>
          <a:bodyPr/>
          <a:lstStyle/>
          <a:p>
            <a:r>
              <a:rPr lang="uk-UA" dirty="0"/>
              <a:t>ілюстрація Валентина Литвиненка</a:t>
            </a:r>
          </a:p>
        </p:txBody>
      </p:sp>
      <p:pic>
        <p:nvPicPr>
          <p:cNvPr id="3074" name="Picture 2" descr="Pro Aris et Focis : За алтари и очаги! : Іван Франко: Захар Беркут">
            <a:extLst>
              <a:ext uri="{FF2B5EF4-FFF2-40B4-BE49-F238E27FC236}">
                <a16:creationId xmlns:a16="http://schemas.microsoft.com/office/drawing/2014/main" id="{29772FED-61FB-4ACA-97C2-F58B30E87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-1"/>
            <a:ext cx="5391150" cy="678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39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2A42C-956E-46B9-874C-572FE4E29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7128" y="1225296"/>
            <a:ext cx="10024872" cy="3520440"/>
          </a:xfrm>
        </p:spPr>
        <p:txBody>
          <a:bodyPr/>
          <a:lstStyle/>
          <a:p>
            <a:r>
              <a:rPr lang="uk-UA" dirty="0"/>
              <a:t>Гра </a:t>
            </a:r>
            <a:br>
              <a:rPr lang="uk-UA" dirty="0"/>
            </a:br>
            <a:r>
              <a:rPr lang="uk-UA" dirty="0"/>
              <a:t>«Ножі й виделки»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66C7666-F472-4AB4-BB9C-A6E487C250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нож, вилка, ложка">
            <a:extLst>
              <a:ext uri="{FF2B5EF4-FFF2-40B4-BE49-F238E27FC236}">
                <a16:creationId xmlns:a16="http://schemas.microsoft.com/office/drawing/2014/main" id="{EB6B275E-1578-48AA-84C2-51661ABA8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504" y="126609"/>
            <a:ext cx="4051496" cy="270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3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D4AD1-B7F7-4FE3-BC54-98E848B16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Рефлексія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ECD936D-5439-484C-AD66-C6B9EED0A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516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53229-258A-47A0-9DD2-2E8062CA1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190" y="1371248"/>
            <a:ext cx="6163994" cy="4115503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підхід ПЗПМП  </a:t>
            </a:r>
            <a:br>
              <a:rPr lang="uk-UA" b="1" dirty="0"/>
            </a:br>
            <a:br>
              <a:rPr lang="uk-UA" b="1" dirty="0"/>
            </a:br>
            <a:r>
              <a:rPr lang="ru-RU" dirty="0"/>
              <a:t>з </a:t>
            </a:r>
            <a:r>
              <a:rPr lang="ru-RU" dirty="0" err="1"/>
              <a:t>Переглянутої</a:t>
            </a:r>
            <a:r>
              <a:rPr lang="ru-RU" dirty="0"/>
              <a:t> </a:t>
            </a:r>
            <a:r>
              <a:rPr lang="ru-RU" dirty="0" err="1"/>
              <a:t>Європейської</a:t>
            </a:r>
            <a:r>
              <a:rPr lang="ru-RU" dirty="0"/>
              <a:t> </a:t>
            </a:r>
            <a:r>
              <a:rPr lang="ru-RU" dirty="0" err="1"/>
              <a:t>хартії</a:t>
            </a:r>
            <a:r>
              <a:rPr lang="ru-RU" dirty="0"/>
              <a:t> про участь </a:t>
            </a:r>
            <a:r>
              <a:rPr lang="ru-RU" dirty="0" err="1"/>
              <a:t>молодих</a:t>
            </a:r>
            <a:r>
              <a:rPr lang="ru-RU" dirty="0"/>
              <a:t> людей у </a:t>
            </a:r>
            <a:r>
              <a:rPr lang="ru-RU" dirty="0" err="1"/>
              <a:t>місцевому</a:t>
            </a:r>
            <a:r>
              <a:rPr lang="ru-RU" dirty="0"/>
              <a:t> та </a:t>
            </a:r>
            <a:r>
              <a:rPr lang="ru-RU" dirty="0" err="1"/>
              <a:t>регіональному</a:t>
            </a:r>
            <a:r>
              <a:rPr lang="ru-RU" dirty="0"/>
              <a:t> </a:t>
            </a:r>
            <a:r>
              <a:rPr lang="ru-RU" dirty="0" err="1"/>
              <a:t>житті</a:t>
            </a:r>
            <a:r>
              <a:rPr lang="ru-RU" dirty="0"/>
              <a:t> </a:t>
            </a:r>
            <a:endParaRPr lang="uk-UA" dirty="0"/>
          </a:p>
        </p:txBody>
      </p:sp>
      <p:pic>
        <p:nvPicPr>
          <p:cNvPr id="2050" name="Picture 2" descr="Переглянута Європейська хартія про участь молоді в місцевому та регі">
            <a:extLst>
              <a:ext uri="{FF2B5EF4-FFF2-40B4-BE49-F238E27FC236}">
                <a16:creationId xmlns:a16="http://schemas.microsoft.com/office/drawing/2014/main" id="{CD527758-0EBD-445B-AB7D-3F6748120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877" y="402766"/>
            <a:ext cx="4569436" cy="645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210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59B45-2686-4963-AAC7-E6CD85DC2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Детальніше про підхід є в посібнику «Скажи своє слово» с.37-42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F07DF553-72BD-42F6-9A51-D106209DC4E1}"/>
              </a:ext>
            </a:extLst>
          </p:cNvPr>
          <p:cNvSpPr txBox="1">
            <a:spLocks/>
          </p:cNvSpPr>
          <p:nvPr/>
        </p:nvSpPr>
        <p:spPr>
          <a:xfrm>
            <a:off x="1066800" y="3154681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uk-UA" cap="none" dirty="0"/>
              <a:t>Покликання на посібник: </a:t>
            </a:r>
            <a:r>
              <a:rPr lang="en-US" cap="none" dirty="0">
                <a:hlinkClick r:id="rId3"/>
              </a:rPr>
              <a:t>https://www.Schools-for-democracy.Org/biblioteka/posibnyky-rady-yevropy-z-prav-liudyny-ta-aktyvnoi-uchasti-dlia-molodi/skazhi-svoe-slovo</a:t>
            </a:r>
            <a:r>
              <a:rPr lang="uk-UA" cap="non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0063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підхід ПЗПМП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3" y="2093975"/>
            <a:ext cx="5994478" cy="463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dirty="0"/>
              <a:t>Право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dirty="0"/>
              <a:t>Засоби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dirty="0"/>
              <a:t>Простір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dirty="0"/>
              <a:t>Можливості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dirty="0"/>
              <a:t>підтримка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A26CAC-AE8C-4E8F-BECA-14F357161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071" y="1436956"/>
            <a:ext cx="5701079" cy="454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6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право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2" y="2093975"/>
            <a:ext cx="11405557" cy="463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err="1"/>
              <a:t>Молоді</a:t>
            </a:r>
            <a:r>
              <a:rPr lang="ru-RU" dirty="0"/>
              <a:t> люди </a:t>
            </a:r>
            <a:r>
              <a:rPr lang="ru-RU" dirty="0" err="1"/>
              <a:t>мають</a:t>
            </a:r>
            <a:r>
              <a:rPr lang="ru-RU" dirty="0"/>
              <a:t> право </a:t>
            </a:r>
            <a:r>
              <a:rPr lang="ru-RU" dirty="0" err="1"/>
              <a:t>брати</a:t>
            </a:r>
            <a:r>
              <a:rPr lang="ru-RU" dirty="0"/>
              <a:t> участь у </a:t>
            </a:r>
            <a:r>
              <a:rPr lang="ru-RU" dirty="0" err="1"/>
              <a:t>громадському</a:t>
            </a:r>
            <a:r>
              <a:rPr lang="ru-RU" dirty="0"/>
              <a:t> </a:t>
            </a:r>
            <a:r>
              <a:rPr lang="ru-RU" dirty="0" err="1"/>
              <a:t>житті</a:t>
            </a:r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3BD484-0CF3-4851-A221-66CAFDD53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868" y="17818"/>
            <a:ext cx="6894132" cy="294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39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Засоби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2" y="1714501"/>
            <a:ext cx="11405557" cy="5009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000" dirty="0"/>
              <a:t>Для того, щоб </a:t>
            </a:r>
          </a:p>
          <a:p>
            <a:r>
              <a:rPr lang="uk-UA" sz="4000" dirty="0"/>
              <a:t>заохочувати молодих</a:t>
            </a:r>
          </a:p>
          <a:p>
            <a:r>
              <a:rPr lang="uk-UA" sz="4000" dirty="0"/>
              <a:t>людей до повноцінної участі, спершу слід забезпечити їх основні життєві потреби, що включають в себе адекватне соціальне забезпечення, освіту, житло, охорону здоров'я, транспорт, освіту та доступ до технологій.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6EB135-BBDF-4D89-8906-DCA6A5642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1666" y="0"/>
            <a:ext cx="5790334" cy="31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9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F73D5-B0E0-4320-A77C-EB0FA948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Простір</a:t>
            </a:r>
            <a:endParaRPr lang="uk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1F166D6-464F-4E6C-82CF-17265DC2D7AA}"/>
              </a:ext>
            </a:extLst>
          </p:cNvPr>
          <p:cNvSpPr txBox="1">
            <a:spLocks/>
          </p:cNvSpPr>
          <p:nvPr/>
        </p:nvSpPr>
        <p:spPr>
          <a:xfrm>
            <a:off x="462592" y="2444965"/>
            <a:ext cx="11405557" cy="4279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Молодим людям </a:t>
            </a:r>
            <a:r>
              <a:rPr lang="ru-RU" sz="4000" dirty="0" err="1"/>
              <a:t>необхідно</a:t>
            </a:r>
            <a:r>
              <a:rPr lang="ru-RU" sz="4000" dirty="0"/>
              <a:t> </a:t>
            </a:r>
            <a:r>
              <a:rPr lang="ru-RU" sz="4000" dirty="0" err="1"/>
              <a:t>мати</a:t>
            </a:r>
            <a:r>
              <a:rPr lang="ru-RU" sz="4000" dirty="0"/>
              <a:t> </a:t>
            </a:r>
            <a:r>
              <a:rPr lang="ru-RU" sz="4000" dirty="0" err="1"/>
              <a:t>місце</a:t>
            </a:r>
            <a:r>
              <a:rPr lang="ru-RU" sz="4000" dirty="0"/>
              <a:t> для </a:t>
            </a:r>
            <a:r>
              <a:rPr lang="ru-RU" sz="4000" dirty="0" err="1"/>
              <a:t>проведення</a:t>
            </a:r>
            <a:r>
              <a:rPr lang="ru-RU" sz="4000" dirty="0"/>
              <a:t> </a:t>
            </a:r>
            <a:r>
              <a:rPr lang="ru-RU" sz="4000" dirty="0" err="1"/>
              <a:t>зустрічей</a:t>
            </a:r>
            <a:r>
              <a:rPr lang="ru-RU" sz="4000" dirty="0"/>
              <a:t>, </a:t>
            </a:r>
            <a:r>
              <a:rPr lang="ru-RU" sz="4000" dirty="0" err="1"/>
              <a:t>власного</a:t>
            </a:r>
            <a:r>
              <a:rPr lang="ru-RU" sz="4000" dirty="0"/>
              <a:t> часу </a:t>
            </a:r>
            <a:r>
              <a:rPr lang="ru-RU" sz="4000" dirty="0" err="1"/>
              <a:t>чи</a:t>
            </a:r>
            <a:r>
              <a:rPr lang="ru-RU" sz="4000" dirty="0"/>
              <a:t> </a:t>
            </a:r>
            <a:r>
              <a:rPr lang="ru-RU" sz="4000" dirty="0" err="1"/>
              <a:t>власних</a:t>
            </a:r>
            <a:r>
              <a:rPr lang="ru-RU" sz="4000" dirty="0"/>
              <a:t> </a:t>
            </a:r>
            <a:r>
              <a:rPr lang="ru-RU" sz="4000" dirty="0" err="1"/>
              <a:t>заходів</a:t>
            </a:r>
            <a:r>
              <a:rPr lang="ru-RU" sz="4000" dirty="0"/>
              <a:t>. </a:t>
            </a:r>
            <a:endParaRPr lang="uk-UA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9E5013-6842-450A-98D9-002A6DEFF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443" y="133643"/>
            <a:ext cx="8082741" cy="224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08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347</TotalTime>
  <Words>735</Words>
  <Application>Microsoft Office PowerPoint</Application>
  <PresentationFormat>Широкий екран</PresentationFormat>
  <Paragraphs>39</Paragraphs>
  <Slides>12</Slides>
  <Notes>7</Notes>
  <HiddenSlides>1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</vt:lpstr>
      <vt:lpstr>Rockwell</vt:lpstr>
      <vt:lpstr>Rockwell Condensed</vt:lpstr>
      <vt:lpstr>Wingdings</vt:lpstr>
      <vt:lpstr>Дерево</vt:lpstr>
      <vt:lpstr>Образ Тухольської громади.  Роль і місце молоді в суспільному житті</vt:lpstr>
      <vt:lpstr>Гра  «Ножі й виделки»</vt:lpstr>
      <vt:lpstr>Рефлексія</vt:lpstr>
      <vt:lpstr>підхід ПЗПМП    з Переглянутої Європейської хартії про участь молодих людей у місцевому та регіональному житті </vt:lpstr>
      <vt:lpstr>Детальніше про підхід є в посібнику «Скажи своє слово» с.37-42</vt:lpstr>
      <vt:lpstr>підхід ПЗПМП</vt:lpstr>
      <vt:lpstr>право</vt:lpstr>
      <vt:lpstr>Засоби</vt:lpstr>
      <vt:lpstr>Простір</vt:lpstr>
      <vt:lpstr>Можливості</vt:lpstr>
      <vt:lpstr>Підтримка</vt:lpstr>
      <vt:lpstr>Порівняймо нашу гру із копними зборами в повісті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Тухольської громади.  Роль і місце молоді в суспільному житті</dc:title>
  <dc:creator>Natalya</dc:creator>
  <cp:lastModifiedBy>Natalya</cp:lastModifiedBy>
  <cp:revision>8</cp:revision>
  <dcterms:created xsi:type="dcterms:W3CDTF">2021-04-27T12:58:22Z</dcterms:created>
  <dcterms:modified xsi:type="dcterms:W3CDTF">2021-04-27T18:46:02Z</dcterms:modified>
</cp:coreProperties>
</file>